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77" r:id="rId5"/>
    <p:sldId id="279" r:id="rId6"/>
    <p:sldId id="280" r:id="rId7"/>
    <p:sldId id="281" r:id="rId8"/>
    <p:sldId id="282" r:id="rId9"/>
    <p:sldId id="271" r:id="rId10"/>
    <p:sldId id="264" r:id="rId11"/>
    <p:sldId id="275" r:id="rId12"/>
  </p:sldIdLst>
  <p:sldSz cx="12192000" cy="6858000"/>
  <p:notesSz cx="6858000" cy="9144000"/>
  <p:embeddedFontLst>
    <p:embeddedFont>
      <p:font typeface="Pretendard ExtraBold" panose="02000903000000020004" pitchFamily="50" charset="-127"/>
      <p:bold r:id="rId14"/>
    </p:embeddedFont>
    <p:embeddedFont>
      <p:font typeface="Pretendard Light" panose="02000403000000020004" pitchFamily="50" charset="-127"/>
      <p:regular r:id="rId15"/>
    </p:embeddedFont>
    <p:embeddedFont>
      <p:font typeface="Pretendard Medium" panose="02000603000000020004" pitchFamily="50" charset="-127"/>
      <p:regular r:id="rId16"/>
    </p:embeddedFont>
    <p:embeddedFont>
      <p:font typeface="Pretendard SemiBold" panose="02000703000000020004" pitchFamily="50" charset="-127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에스코어 드림 4 Regular" panose="020B0503030302020204" pitchFamily="34" charset="-127"/>
      <p:regular r:id="rId20"/>
    </p:embeddedFont>
    <p:embeddedFont>
      <p:font typeface="에스코어 드림 6 Bold" panose="020B0703030302020204" pitchFamily="34" charset="-127"/>
      <p:bold r:id="rId21"/>
    </p:embeddedFont>
    <p:embeddedFont>
      <p:font typeface="에스코어 드림 8 Heavy" panose="020B0903030302020204" pitchFamily="34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698B"/>
    <a:srgbClr val="FEE99C"/>
    <a:srgbClr val="FEDC62"/>
    <a:srgbClr val="FADC5F"/>
    <a:srgbClr val="FADEA0"/>
    <a:srgbClr val="F7C95F"/>
    <a:srgbClr val="919CB7"/>
    <a:srgbClr val="D4D8E2"/>
    <a:srgbClr val="47526D"/>
    <a:srgbClr val="414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3CC60-B47E-4A57-BBF3-1E159A42317C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5B37A-996C-44B3-A748-C003FEDAB5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633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5B37A-996C-44B3-A748-C003FEDAB59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5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0B1945-74A9-666A-DCCE-496AED9E5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F9EE11-BF00-9A9F-BD4F-9425731FA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5D2D03-8C2C-3A10-C6A6-200297EE9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9257-B129-4C53-BAD1-C6BE5516C900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04C36-8B34-4FD2-165D-0FE08FEC5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B7B83C-D801-B944-C8EB-03FA310B1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4A3F1-9C66-47CE-A125-46277ABAC6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164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8B9A6-F163-B660-5D69-24F6BD79E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BE1A74-E0D3-E69D-5916-8D4314594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D79877-31A4-60C3-DE52-5CEF13B7F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9257-B129-4C53-BAD1-C6BE5516C900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BD6292-6547-5E4B-71E2-2FDDEF1C6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C65C66-E77D-37C0-FCD6-163EDF1C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4A3F1-9C66-47CE-A125-46277ABAC6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842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1FD9B0-AEA3-24AB-A81E-CFE920778C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AD20C-855D-9638-2467-27B10E2CA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E65720-F763-E540-73D9-8189B65C0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9257-B129-4C53-BAD1-C6BE5516C900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1374C-1E1D-5DEF-EABD-BEDC4935B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FAF8CB-8BA2-E5A2-6A33-9628055B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4A3F1-9C66-47CE-A125-46277ABAC6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831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AD9C3-0E09-F09D-FEBC-1EFAD1AB4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750110-F2B7-BF8E-76EE-E66D70C69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D9ADC-FDBA-4547-704E-10066B7C6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9257-B129-4C53-BAD1-C6BE5516C900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04B420-EBC2-CB3C-897B-D63A6BDD8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4946D9-9D9B-46A3-F717-2B6AC00D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4A3F1-9C66-47CE-A125-46277ABAC6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8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39D048-E829-BECA-EF8F-AE85DC44A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0CEC7-D069-CC4A-113B-D958BBFBA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FA833-920C-1C1E-778B-5334A776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9257-B129-4C53-BAD1-C6BE5516C900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EEFBA5-2D87-1BB9-7D33-158B32C7D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E9BCCE-54F8-803C-79B9-583D5A4A2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4A3F1-9C66-47CE-A125-46277ABAC6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858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40A8B-FE4B-3278-CAF2-090053C44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74E153-6AC3-6811-038E-ECD4C70476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86D7E7-4826-6D16-372B-155BD2596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584CD3-91E7-AB44-36EE-B61868474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9257-B129-4C53-BAD1-C6BE5516C900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42F3FF-B88B-4E94-F80B-5F42F92D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A4B523-638A-A1FB-17C1-69DDD7D8E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4A3F1-9C66-47CE-A125-46277ABAC6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44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4BBEF-6E1E-95E4-0E6E-183812B9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EF8CF4-C1B9-0DAB-C9FF-6D4A13A85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E7F477-C033-A3DB-614E-810E9275D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6FFD21-F167-4FD6-81AE-B1653E7A43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681B21-C81D-9EC8-E7A0-0088F57F4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A1C058-7967-E786-5206-50154A56B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9257-B129-4C53-BAD1-C6BE5516C900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E71FE4-786F-1455-4CE7-FC0190446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C7F82F-A750-7A07-37FD-0A7F269BF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4A3F1-9C66-47CE-A125-46277ABAC6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5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018B-2E78-47AA-FFCB-A8833704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650E10-3069-E47A-B2E0-1ADE4EA11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9257-B129-4C53-BAD1-C6BE5516C900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1B461E-D393-44CC-E16F-73BAEDE2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391373-CAAA-5EF6-4DF8-2C01BAAF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4A3F1-9C66-47CE-A125-46277ABAC6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710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63851B-7265-8785-1CB7-C8B9485AB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9257-B129-4C53-BAD1-C6BE5516C900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1DB0D9-6594-5CC3-5BF9-8289EDA91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C61DC3-71A7-0EB8-76A0-21B4835F6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4A3F1-9C66-47CE-A125-46277ABAC6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42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75ABB-9A9F-FB5F-E166-CD0C5AFF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75193D-B772-F6EC-E505-9CA0F748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56FBC4-3DC4-3451-0E04-030554AAD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4F0993-B44D-BA74-05A8-CEFCC1BF8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9257-B129-4C53-BAD1-C6BE5516C900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C9C2E0-F1AF-32A3-A0CA-B992A386B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DA90C2-BFA8-19AF-BA9D-347AA93E3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4A3F1-9C66-47CE-A125-46277ABAC6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88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FA71E-7ECC-6B0E-FA1A-5521A183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B300D4-2D13-251A-8A7B-2BA025F906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20E3A2-5E37-4C84-94D1-C843695DB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93D465-C299-1711-3D8C-1FCB4A34B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C9257-B129-4C53-BAD1-C6BE5516C900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B9987F-3033-CDA4-1EBE-CFB159E8A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A75FD0-5083-AD8E-F8D6-0498A5DD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4A3F1-9C66-47CE-A125-46277ABAC6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91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BF57D7-AB7D-991E-7037-EBF67032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E97199-7202-2D6F-EB10-C945211D5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91A95-ED7B-1DA1-692A-57DDAE0E8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C9257-B129-4C53-BAD1-C6BE5516C900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C5E32C-507D-D878-285F-7F9D6CF770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56970-079D-D999-B5D1-9145BEA66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4A3F1-9C66-47CE-A125-46277ABAC6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05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9C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05D5E7F-1019-0A46-E071-EC2408569ADC}"/>
              </a:ext>
            </a:extLst>
          </p:cNvPr>
          <p:cNvSpPr/>
          <p:nvPr/>
        </p:nvSpPr>
        <p:spPr>
          <a:xfrm>
            <a:off x="446483" y="430410"/>
            <a:ext cx="11299033" cy="5997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97FFA91-AD17-CD18-366B-57FA4FF91C4E}"/>
              </a:ext>
            </a:extLst>
          </p:cNvPr>
          <p:cNvCxnSpPr>
            <a:cxnSpLocks/>
          </p:cNvCxnSpPr>
          <p:nvPr/>
        </p:nvCxnSpPr>
        <p:spPr>
          <a:xfrm>
            <a:off x="934641" y="3907635"/>
            <a:ext cx="10322719" cy="0"/>
          </a:xfrm>
          <a:prstGeom prst="line">
            <a:avLst/>
          </a:prstGeom>
          <a:ln w="19050">
            <a:solidFill>
              <a:srgbClr val="919C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7E5B32-3BF6-9E80-167F-79A74E7CABAB}"/>
              </a:ext>
            </a:extLst>
          </p:cNvPr>
          <p:cNvGrpSpPr/>
          <p:nvPr/>
        </p:nvGrpSpPr>
        <p:grpSpPr>
          <a:xfrm>
            <a:off x="812006" y="1445444"/>
            <a:ext cx="10444163" cy="4105690"/>
            <a:chOff x="812006" y="1393031"/>
            <a:chExt cx="10444163" cy="41056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205E71-72D5-C2B8-FD32-9E6E562ADFB4}"/>
                </a:ext>
              </a:extLst>
            </p:cNvPr>
            <p:cNvSpPr txBox="1"/>
            <p:nvPr/>
          </p:nvSpPr>
          <p:spPr>
            <a:xfrm>
              <a:off x="812006" y="1393031"/>
              <a:ext cx="1044416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rgbClr val="5B698B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AI</a:t>
              </a:r>
              <a:r>
                <a:rPr lang="ko-KR" altLang="en-US" sz="6600" dirty="0">
                  <a:solidFill>
                    <a:srgbClr val="5B698B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융합 경진대회</a:t>
              </a:r>
              <a:endParaRPr lang="en-US" altLang="ko-KR" sz="6600" dirty="0">
                <a:solidFill>
                  <a:srgbClr val="5B698B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  <a:p>
              <a:r>
                <a:rPr lang="ko-KR" altLang="en-US" sz="6600" dirty="0">
                  <a:solidFill>
                    <a:srgbClr val="5B698B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프로젝트 제안</a:t>
              </a:r>
              <a:endParaRPr lang="en-US" altLang="ko-KR" sz="6600" dirty="0">
                <a:solidFill>
                  <a:srgbClr val="5B698B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25386B-6271-B7E0-E939-08280003B2DF}"/>
                </a:ext>
              </a:extLst>
            </p:cNvPr>
            <p:cNvSpPr txBox="1"/>
            <p:nvPr/>
          </p:nvSpPr>
          <p:spPr>
            <a:xfrm>
              <a:off x="812006" y="4298392"/>
              <a:ext cx="103941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919CB7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AI </a:t>
              </a:r>
              <a:r>
                <a:rPr lang="ko-KR" altLang="en-US" sz="2400" dirty="0">
                  <a:solidFill>
                    <a:srgbClr val="919CB7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융합학부</a:t>
              </a:r>
              <a:endParaRPr lang="en-US" altLang="ko-KR" sz="2400" dirty="0">
                <a:solidFill>
                  <a:srgbClr val="919C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r>
                <a:rPr lang="en-US" altLang="ko-KR" sz="2400" dirty="0">
                  <a:solidFill>
                    <a:srgbClr val="919CB7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20241970 </a:t>
              </a:r>
              <a:r>
                <a:rPr lang="ko-KR" altLang="en-US" sz="2400" dirty="0">
                  <a:solidFill>
                    <a:srgbClr val="919CB7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이다은</a:t>
              </a:r>
              <a:r>
                <a:rPr lang="en-US" altLang="ko-KR" sz="2400" dirty="0">
                  <a:solidFill>
                    <a:srgbClr val="919CB7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	 20243263 </a:t>
              </a:r>
              <a:r>
                <a:rPr lang="ko-KR" altLang="en-US" sz="2400" dirty="0">
                  <a:solidFill>
                    <a:srgbClr val="919CB7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김민서 </a:t>
              </a:r>
              <a:r>
                <a:rPr lang="en-US" altLang="ko-KR" sz="2400" dirty="0">
                  <a:solidFill>
                    <a:srgbClr val="919CB7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	</a:t>
              </a:r>
            </a:p>
            <a:p>
              <a:r>
                <a:rPr lang="en-US" altLang="ko-KR" sz="2400" dirty="0">
                  <a:solidFill>
                    <a:srgbClr val="919CB7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20243285 </a:t>
              </a:r>
              <a:r>
                <a:rPr lang="ko-KR" altLang="en-US" sz="2400" dirty="0">
                  <a:solidFill>
                    <a:srgbClr val="919CB7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신정우</a:t>
              </a:r>
              <a:r>
                <a:rPr lang="en-US" altLang="ko-KR" sz="2400" dirty="0">
                  <a:solidFill>
                    <a:srgbClr val="919CB7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	 </a:t>
              </a:r>
              <a:r>
                <a:rPr lang="en-US" altLang="ko-KR" sz="2400" dirty="0">
                  <a:solidFill>
                    <a:srgbClr val="919CB7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20241982 </a:t>
              </a:r>
              <a:r>
                <a:rPr lang="ko-KR" altLang="en-US" sz="2400" dirty="0">
                  <a:solidFill>
                    <a:srgbClr val="919CB7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정인성</a:t>
              </a:r>
              <a:r>
                <a:rPr lang="en-US" altLang="ko-KR" sz="2400" dirty="0">
                  <a:solidFill>
                    <a:srgbClr val="919CB7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	</a:t>
              </a:r>
              <a:endParaRPr lang="ko-KR" altLang="en-US" sz="2400" dirty="0">
                <a:solidFill>
                  <a:srgbClr val="919CB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6350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266C2FE-2948-B476-4973-ECF988B3A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896" y="859536"/>
            <a:ext cx="7966208" cy="5138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A54A07-C281-B82D-81C8-043E79EF0178}"/>
              </a:ext>
            </a:extLst>
          </p:cNvPr>
          <p:cNvSpPr txBox="1"/>
          <p:nvPr/>
        </p:nvSpPr>
        <p:spPr>
          <a:xfrm>
            <a:off x="2275027" y="6159398"/>
            <a:ext cx="2267712" cy="380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UI</a:t>
            </a:r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1AFF9-0044-EC36-3DC1-1001868F0CB9}"/>
              </a:ext>
            </a:extLst>
          </p:cNvPr>
          <p:cNvSpPr txBox="1"/>
          <p:nvPr/>
        </p:nvSpPr>
        <p:spPr>
          <a:xfrm>
            <a:off x="4791456" y="6164926"/>
            <a:ext cx="260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문제 스캔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필기 제거 화면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BD8C7-D704-0341-31FF-49CE37F7E54F}"/>
              </a:ext>
            </a:extLst>
          </p:cNvPr>
          <p:cNvSpPr txBox="1"/>
          <p:nvPr/>
        </p:nvSpPr>
        <p:spPr>
          <a:xfrm>
            <a:off x="7649261" y="6159397"/>
            <a:ext cx="2267712" cy="380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파일 저장 화면</a:t>
            </a:r>
          </a:p>
        </p:txBody>
      </p:sp>
    </p:spTree>
    <p:extLst>
      <p:ext uri="{BB962C8B-B14F-4D97-AF65-F5344CB8AC3E}">
        <p14:creationId xmlns:p14="http://schemas.microsoft.com/office/powerpoint/2010/main" val="73473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FC3F2F5-A5B3-F729-E519-58AA83D9D40B}"/>
              </a:ext>
            </a:extLst>
          </p:cNvPr>
          <p:cNvGrpSpPr/>
          <p:nvPr/>
        </p:nvGrpSpPr>
        <p:grpSpPr>
          <a:xfrm>
            <a:off x="557204" y="500004"/>
            <a:ext cx="6265077" cy="900000"/>
            <a:chOff x="342892" y="264318"/>
            <a:chExt cx="6265077" cy="90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A84AC08-76B7-663E-9F81-C8C4B66EE253}"/>
                </a:ext>
              </a:extLst>
            </p:cNvPr>
            <p:cNvSpPr/>
            <p:nvPr/>
          </p:nvSpPr>
          <p:spPr>
            <a:xfrm>
              <a:off x="1367908" y="264318"/>
              <a:ext cx="5240061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r>
                <a:rPr lang="ko-KR" altLang="en-US" sz="32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스케줄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4F0E2A3-C1D1-17EF-E47F-0FBD2EFAF0A9}"/>
                </a:ext>
              </a:extLst>
            </p:cNvPr>
            <p:cNvSpPr/>
            <p:nvPr/>
          </p:nvSpPr>
          <p:spPr>
            <a:xfrm>
              <a:off x="342892" y="264318"/>
              <a:ext cx="900000" cy="900000"/>
            </a:xfrm>
            <a:prstGeom prst="rect">
              <a:avLst/>
            </a:prstGeom>
            <a:solidFill>
              <a:srgbClr val="5B69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Pretendard ExtraLight" panose="02000303000000020004"/>
                </a:rPr>
                <a:t>4</a:t>
              </a:r>
              <a:endParaRPr lang="ko-KR" altLang="en-US" sz="4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Pretendard ExtraLight" panose="02000303000000020004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DCC98C-A909-884A-5C88-DF7F8DE46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893500"/>
              </p:ext>
            </p:extLst>
          </p:nvPr>
        </p:nvGraphicFramePr>
        <p:xfrm>
          <a:off x="1286012" y="2260130"/>
          <a:ext cx="9619976" cy="2557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0230">
                  <a:extLst>
                    <a:ext uri="{9D8B030D-6E8A-4147-A177-3AD203B41FA5}">
                      <a16:colId xmlns:a16="http://schemas.microsoft.com/office/drawing/2014/main" val="3611539622"/>
                    </a:ext>
                  </a:extLst>
                </a:gridCol>
                <a:gridCol w="5931490">
                  <a:extLst>
                    <a:ext uri="{9D8B030D-6E8A-4147-A177-3AD203B41FA5}">
                      <a16:colId xmlns:a16="http://schemas.microsoft.com/office/drawing/2014/main" val="4000603630"/>
                    </a:ext>
                  </a:extLst>
                </a:gridCol>
                <a:gridCol w="2048256">
                  <a:extLst>
                    <a:ext uri="{9D8B030D-6E8A-4147-A177-3AD203B41FA5}">
                      <a16:colId xmlns:a16="http://schemas.microsoft.com/office/drawing/2014/main" val="4032862979"/>
                    </a:ext>
                  </a:extLst>
                </a:gridCol>
              </a:tblGrid>
              <a:tr h="5115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일자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일정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5377400"/>
                  </a:ext>
                </a:extLst>
              </a:tr>
              <a:tr h="511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~10/31</a:t>
                      </a:r>
                      <a:endParaRPr lang="ko-KR" altLang="en-US" sz="24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UI</a:t>
                      </a:r>
                      <a:r>
                        <a:rPr lang="ko-KR" altLang="en-US" sz="24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개발</a:t>
                      </a:r>
                    </a:p>
                  </a:txBody>
                  <a:tcPr marL="36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서</a:t>
                      </a:r>
                      <a:endParaRPr lang="en-US" altLang="ko-KR" sz="24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 err="1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버</a:t>
                      </a:r>
                      <a:endParaRPr lang="en-US" altLang="ko-KR" sz="24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구</a:t>
                      </a:r>
                      <a:endParaRPr lang="en-US" altLang="ko-KR" sz="24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</a:t>
                      </a: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9390071"/>
                  </a:ext>
                </a:extLst>
              </a:tr>
              <a:tr h="511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~11/8</a:t>
                      </a:r>
                      <a:endParaRPr lang="ko-KR" altLang="en-US" sz="24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필기 제거 기능</a:t>
                      </a:r>
                      <a:r>
                        <a:rPr lang="en-US" altLang="ko-KR" sz="24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과목 분류</a:t>
                      </a:r>
                      <a:r>
                        <a:rPr lang="en-US" altLang="ko-KR" sz="24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오답노트 기능 개발</a:t>
                      </a:r>
                    </a:p>
                  </a:txBody>
                  <a:tcPr marL="36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36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07737"/>
                  </a:ext>
                </a:extLst>
              </a:tr>
              <a:tr h="511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~11/17</a:t>
                      </a:r>
                      <a:endParaRPr lang="ko-KR" altLang="en-US" sz="24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서버</a:t>
                      </a:r>
                    </a:p>
                  </a:txBody>
                  <a:tcPr marL="36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36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718807"/>
                  </a:ext>
                </a:extLst>
              </a:tr>
              <a:tr h="511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11/22~</a:t>
                      </a:r>
                      <a:endParaRPr lang="ko-KR" altLang="en-US" sz="24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프로젝트 최종 발표</a:t>
                      </a:r>
                    </a:p>
                  </a:txBody>
                  <a:tcPr marL="36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36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815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2695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F3AB9C-4C17-EE09-ABF8-7C52C5C9DE5D}"/>
              </a:ext>
            </a:extLst>
          </p:cNvPr>
          <p:cNvSpPr txBox="1"/>
          <p:nvPr/>
        </p:nvSpPr>
        <p:spPr>
          <a:xfrm>
            <a:off x="657225" y="557213"/>
            <a:ext cx="5500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47526D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목차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6183399-A72E-BC48-7DF7-473A86861B48}"/>
              </a:ext>
            </a:extLst>
          </p:cNvPr>
          <p:cNvGrpSpPr/>
          <p:nvPr/>
        </p:nvGrpSpPr>
        <p:grpSpPr>
          <a:xfrm>
            <a:off x="1200149" y="1643063"/>
            <a:ext cx="4240740" cy="576000"/>
            <a:chOff x="4579144" y="1914525"/>
            <a:chExt cx="4240740" cy="576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A84AC08-76B7-663E-9F81-C8C4B66EE253}"/>
                </a:ext>
              </a:extLst>
            </p:cNvPr>
            <p:cNvSpPr/>
            <p:nvPr/>
          </p:nvSpPr>
          <p:spPr>
            <a:xfrm>
              <a:off x="5190859" y="1914525"/>
              <a:ext cx="3629025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dirty="0">
                  <a:solidFill>
                    <a:schemeClr val="tx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주제 소개 </a:t>
              </a:r>
              <a:r>
                <a:rPr lang="en-US" altLang="ko-KR" sz="2400" dirty="0">
                  <a:solidFill>
                    <a:schemeClr val="tx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/ </a:t>
              </a:r>
              <a:r>
                <a:rPr lang="ko-KR" altLang="en-US" sz="2400" dirty="0">
                  <a:solidFill>
                    <a:schemeClr val="tx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개발 동기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4F0E2A3-C1D1-17EF-E47F-0FBD2EFAF0A9}"/>
                </a:ext>
              </a:extLst>
            </p:cNvPr>
            <p:cNvSpPr/>
            <p:nvPr/>
          </p:nvSpPr>
          <p:spPr>
            <a:xfrm>
              <a:off x="4579144" y="1914525"/>
              <a:ext cx="576000" cy="576000"/>
            </a:xfrm>
            <a:prstGeom prst="rect">
              <a:avLst/>
            </a:prstGeom>
            <a:solidFill>
              <a:srgbClr val="5B69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1</a:t>
              </a:r>
              <a:endParaRPr lang="ko-KR" altLang="en-US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1417D86-43AB-B6F8-5962-41E0A854DC0C}"/>
              </a:ext>
            </a:extLst>
          </p:cNvPr>
          <p:cNvGrpSpPr/>
          <p:nvPr/>
        </p:nvGrpSpPr>
        <p:grpSpPr>
          <a:xfrm>
            <a:off x="1200149" y="3497469"/>
            <a:ext cx="4240740" cy="576000"/>
            <a:chOff x="4579144" y="1914525"/>
            <a:chExt cx="4240740" cy="5760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6F44712-7200-1894-5285-753338AB3FE1}"/>
                </a:ext>
              </a:extLst>
            </p:cNvPr>
            <p:cNvSpPr/>
            <p:nvPr/>
          </p:nvSpPr>
          <p:spPr>
            <a:xfrm>
              <a:off x="5190859" y="1914525"/>
              <a:ext cx="3629025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dirty="0">
                  <a:solidFill>
                    <a:schemeClr val="tx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구현 방법 </a:t>
              </a:r>
              <a:r>
                <a:rPr lang="en-US" altLang="ko-KR" sz="2400" dirty="0">
                  <a:solidFill>
                    <a:schemeClr val="tx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/ </a:t>
              </a:r>
              <a:r>
                <a:rPr lang="ko-KR" altLang="en-US" sz="2400" dirty="0">
                  <a:solidFill>
                    <a:schemeClr val="tx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개발 환경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099B3A7-38BF-DCB0-8430-0B1BBFE7B8AE}"/>
                </a:ext>
              </a:extLst>
            </p:cNvPr>
            <p:cNvSpPr/>
            <p:nvPr/>
          </p:nvSpPr>
          <p:spPr>
            <a:xfrm>
              <a:off x="4579144" y="1914525"/>
              <a:ext cx="576000" cy="576000"/>
            </a:xfrm>
            <a:prstGeom prst="rect">
              <a:avLst/>
            </a:prstGeom>
            <a:solidFill>
              <a:srgbClr val="5B69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3</a:t>
              </a:r>
              <a:endParaRPr lang="ko-KR" altLang="en-US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98E9A0A-905A-F2D1-ECB4-1EF53E6E28CC}"/>
              </a:ext>
            </a:extLst>
          </p:cNvPr>
          <p:cNvGrpSpPr/>
          <p:nvPr/>
        </p:nvGrpSpPr>
        <p:grpSpPr>
          <a:xfrm>
            <a:off x="1200149" y="4424672"/>
            <a:ext cx="4240740" cy="576000"/>
            <a:chOff x="4579144" y="1914525"/>
            <a:chExt cx="4240740" cy="576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9DEA5C-F7A7-55C9-8BF2-4DB36C5FD2C8}"/>
                </a:ext>
              </a:extLst>
            </p:cNvPr>
            <p:cNvSpPr/>
            <p:nvPr/>
          </p:nvSpPr>
          <p:spPr>
            <a:xfrm>
              <a:off x="5190859" y="1914525"/>
              <a:ext cx="3629025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>
                  <a:solidFill>
                    <a:schemeClr val="tx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UI</a:t>
              </a:r>
              <a:endParaRPr lang="ko-KR" altLang="en-US" sz="24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3FBC401-3109-1408-6142-31343CF325E5}"/>
                </a:ext>
              </a:extLst>
            </p:cNvPr>
            <p:cNvSpPr/>
            <p:nvPr/>
          </p:nvSpPr>
          <p:spPr>
            <a:xfrm>
              <a:off x="4579144" y="1914525"/>
              <a:ext cx="576000" cy="576000"/>
            </a:xfrm>
            <a:prstGeom prst="rect">
              <a:avLst/>
            </a:prstGeom>
            <a:solidFill>
              <a:srgbClr val="5B69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4</a:t>
              </a:r>
              <a:endParaRPr lang="ko-KR" altLang="en-US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05A1C6D-A854-5361-E427-B56AFFFF464F}"/>
              </a:ext>
            </a:extLst>
          </p:cNvPr>
          <p:cNvGrpSpPr/>
          <p:nvPr/>
        </p:nvGrpSpPr>
        <p:grpSpPr>
          <a:xfrm>
            <a:off x="1200149" y="5351876"/>
            <a:ext cx="4240740" cy="576000"/>
            <a:chOff x="4579144" y="1914525"/>
            <a:chExt cx="4240740" cy="5760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E132055-94AB-D57F-F895-EC62C419983C}"/>
                </a:ext>
              </a:extLst>
            </p:cNvPr>
            <p:cNvSpPr/>
            <p:nvPr/>
          </p:nvSpPr>
          <p:spPr>
            <a:xfrm>
              <a:off x="5190859" y="1914525"/>
              <a:ext cx="3629025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dirty="0">
                  <a:solidFill>
                    <a:schemeClr val="tx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스케줄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9371A6-7393-CB67-04CC-E1867895551C}"/>
                </a:ext>
              </a:extLst>
            </p:cNvPr>
            <p:cNvSpPr/>
            <p:nvPr/>
          </p:nvSpPr>
          <p:spPr>
            <a:xfrm>
              <a:off x="4579144" y="1914525"/>
              <a:ext cx="576000" cy="576000"/>
            </a:xfrm>
            <a:prstGeom prst="rect">
              <a:avLst/>
            </a:prstGeom>
            <a:solidFill>
              <a:srgbClr val="5B69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5</a:t>
              </a:r>
              <a:endParaRPr lang="ko-KR" altLang="en-US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958696-0C2D-85D4-D07F-D360D740F4A0}"/>
              </a:ext>
            </a:extLst>
          </p:cNvPr>
          <p:cNvGrpSpPr/>
          <p:nvPr/>
        </p:nvGrpSpPr>
        <p:grpSpPr>
          <a:xfrm>
            <a:off x="1200149" y="2570266"/>
            <a:ext cx="4240740" cy="576000"/>
            <a:chOff x="4579144" y="1914525"/>
            <a:chExt cx="4240740" cy="576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BC4670B-B2A6-E240-3E52-4DABF4870D7F}"/>
                </a:ext>
              </a:extLst>
            </p:cNvPr>
            <p:cNvSpPr/>
            <p:nvPr/>
          </p:nvSpPr>
          <p:spPr>
            <a:xfrm>
              <a:off x="5190859" y="1914525"/>
              <a:ext cx="3629025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dirty="0">
                  <a:solidFill>
                    <a:schemeClr val="tx1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사례 분석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B536E00-DE7D-2571-7618-A7125AE3BDB5}"/>
                </a:ext>
              </a:extLst>
            </p:cNvPr>
            <p:cNvSpPr/>
            <p:nvPr/>
          </p:nvSpPr>
          <p:spPr>
            <a:xfrm>
              <a:off x="4579144" y="1914525"/>
              <a:ext cx="576000" cy="576000"/>
            </a:xfrm>
            <a:prstGeom prst="rect">
              <a:avLst/>
            </a:prstGeom>
            <a:solidFill>
              <a:srgbClr val="5B69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2</a:t>
              </a:r>
              <a:endParaRPr lang="ko-KR" altLang="en-US" sz="2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85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FC3F2F5-A5B3-F729-E519-58AA83D9D40B}"/>
              </a:ext>
            </a:extLst>
          </p:cNvPr>
          <p:cNvGrpSpPr/>
          <p:nvPr/>
        </p:nvGrpSpPr>
        <p:grpSpPr>
          <a:xfrm>
            <a:off x="557204" y="500004"/>
            <a:ext cx="6265077" cy="900000"/>
            <a:chOff x="342892" y="264318"/>
            <a:chExt cx="6265077" cy="90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A84AC08-76B7-663E-9F81-C8C4B66EE253}"/>
                </a:ext>
              </a:extLst>
            </p:cNvPr>
            <p:cNvSpPr/>
            <p:nvPr/>
          </p:nvSpPr>
          <p:spPr>
            <a:xfrm>
              <a:off x="1367908" y="264318"/>
              <a:ext cx="5240061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r>
                <a:rPr lang="ko-KR" altLang="en-US" sz="32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주제 소개 </a:t>
              </a:r>
              <a:r>
                <a:rPr lang="en-US" altLang="ko-KR" sz="32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/ </a:t>
              </a:r>
              <a:r>
                <a:rPr lang="ko-KR" altLang="en-US" sz="32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개발 동기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4F0E2A3-C1D1-17EF-E47F-0FBD2EFAF0A9}"/>
                </a:ext>
              </a:extLst>
            </p:cNvPr>
            <p:cNvSpPr/>
            <p:nvPr/>
          </p:nvSpPr>
          <p:spPr>
            <a:xfrm>
              <a:off x="342892" y="264318"/>
              <a:ext cx="900000" cy="900000"/>
            </a:xfrm>
            <a:prstGeom prst="rect">
              <a:avLst/>
            </a:prstGeom>
            <a:solidFill>
              <a:srgbClr val="5B69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1</a:t>
              </a:r>
              <a:endParaRPr lang="ko-KR" altLang="en-US" sz="4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57674D2-8AD2-70CC-73F0-D4908456E984}"/>
              </a:ext>
            </a:extLst>
          </p:cNvPr>
          <p:cNvSpPr txBox="1"/>
          <p:nvPr/>
        </p:nvSpPr>
        <p:spPr>
          <a:xfrm>
            <a:off x="1021499" y="1807788"/>
            <a:ext cx="8036719" cy="974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· 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주제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필기 제거 기능을 이용한 오답노트 제작 어플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93EAA-1E88-5AA8-043D-A4B2F5DADA7A}"/>
              </a:ext>
            </a:extLst>
          </p:cNvPr>
          <p:cNvSpPr txBox="1"/>
          <p:nvPr/>
        </p:nvSpPr>
        <p:spPr>
          <a:xfrm>
            <a:off x="1007204" y="3300408"/>
            <a:ext cx="9972675" cy="1898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20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· 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개발 동기 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수험생 시절 오답노트를 작성할 때 문제를 푼 흔적이 남는 것이 싫어서 항상 푼 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25000"/>
              </a:lnSpc>
            </a:pP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흔적을 지우고 작성했었다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 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이런 번거로움을 해결하여 수험생들의 효율적인 학습을   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돕기 위해 이 프로그램을 고안하게 되었다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675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5AA40-A72F-C923-087F-35C548EB5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C1D5555-039C-C181-8B7F-ED479DC4D72C}"/>
              </a:ext>
            </a:extLst>
          </p:cNvPr>
          <p:cNvGrpSpPr/>
          <p:nvPr/>
        </p:nvGrpSpPr>
        <p:grpSpPr>
          <a:xfrm>
            <a:off x="557204" y="500004"/>
            <a:ext cx="6265077" cy="900000"/>
            <a:chOff x="342892" y="264318"/>
            <a:chExt cx="6265077" cy="90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AE1F16-3DCE-47F8-E590-5A4CA84DA7E7}"/>
                </a:ext>
              </a:extLst>
            </p:cNvPr>
            <p:cNvSpPr/>
            <p:nvPr/>
          </p:nvSpPr>
          <p:spPr>
            <a:xfrm>
              <a:off x="1367908" y="264318"/>
              <a:ext cx="5240061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r>
                <a:rPr lang="ko-KR" altLang="en-US" sz="32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사례 분석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49F2718-D9C7-9FA9-804C-91D8584498C7}"/>
                </a:ext>
              </a:extLst>
            </p:cNvPr>
            <p:cNvSpPr/>
            <p:nvPr/>
          </p:nvSpPr>
          <p:spPr>
            <a:xfrm>
              <a:off x="342892" y="264318"/>
              <a:ext cx="900000" cy="900000"/>
            </a:xfrm>
            <a:prstGeom prst="rect">
              <a:avLst/>
            </a:prstGeom>
            <a:solidFill>
              <a:srgbClr val="5B69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2</a:t>
              </a:r>
              <a:endParaRPr lang="ko-KR" altLang="en-US" sz="4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7FABA5-2442-59F3-0A2D-52FA514CE3DD}"/>
              </a:ext>
            </a:extLst>
          </p:cNvPr>
          <p:cNvSpPr txBox="1"/>
          <p:nvPr/>
        </p:nvSpPr>
        <p:spPr>
          <a:xfrm>
            <a:off x="557204" y="1538638"/>
            <a:ext cx="8759428" cy="513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이미 유사한 어플인 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‘</a:t>
            </a:r>
            <a:r>
              <a:rPr lang="en-US" altLang="ko-KR" sz="24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Homeswork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Scanner’</a:t>
            </a: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이라는 어플이 존재함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4639740-D5B4-03E1-07D8-062D2D3D8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693133"/>
              </p:ext>
            </p:extLst>
          </p:nvPr>
        </p:nvGraphicFramePr>
        <p:xfrm>
          <a:off x="1687778" y="2190554"/>
          <a:ext cx="8816444" cy="3954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4111">
                  <a:extLst>
                    <a:ext uri="{9D8B030D-6E8A-4147-A177-3AD203B41FA5}">
                      <a16:colId xmlns:a16="http://schemas.microsoft.com/office/drawing/2014/main" val="2241536973"/>
                    </a:ext>
                  </a:extLst>
                </a:gridCol>
                <a:gridCol w="2204111">
                  <a:extLst>
                    <a:ext uri="{9D8B030D-6E8A-4147-A177-3AD203B41FA5}">
                      <a16:colId xmlns:a16="http://schemas.microsoft.com/office/drawing/2014/main" val="2341679129"/>
                    </a:ext>
                  </a:extLst>
                </a:gridCol>
                <a:gridCol w="2204111">
                  <a:extLst>
                    <a:ext uri="{9D8B030D-6E8A-4147-A177-3AD203B41FA5}">
                      <a16:colId xmlns:a16="http://schemas.microsoft.com/office/drawing/2014/main" val="663395768"/>
                    </a:ext>
                  </a:extLst>
                </a:gridCol>
                <a:gridCol w="2204111">
                  <a:extLst>
                    <a:ext uri="{9D8B030D-6E8A-4147-A177-3AD203B41FA5}">
                      <a16:colId xmlns:a16="http://schemas.microsoft.com/office/drawing/2014/main" val="748268582"/>
                    </a:ext>
                  </a:extLst>
                </a:gridCol>
              </a:tblGrid>
              <a:tr h="34756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039585324"/>
                  </a:ext>
                </a:extLst>
              </a:tr>
              <a:tr h="4785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메인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문제 촬영 </a:t>
                      </a:r>
                      <a:r>
                        <a:rPr lang="en-US" altLang="ko-KR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or </a:t>
                      </a:r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필기 제거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오답노트 제작 화면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685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749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82D39-B8B9-5AC3-405D-000B1BBAE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FDD8263-1160-8037-BACA-F2BD0CD1595E}"/>
              </a:ext>
            </a:extLst>
          </p:cNvPr>
          <p:cNvGrpSpPr/>
          <p:nvPr/>
        </p:nvGrpSpPr>
        <p:grpSpPr>
          <a:xfrm>
            <a:off x="557204" y="500004"/>
            <a:ext cx="6265077" cy="900000"/>
            <a:chOff x="342892" y="264318"/>
            <a:chExt cx="6265077" cy="90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1CB014-D701-039F-84EF-9554C2B8326D}"/>
                </a:ext>
              </a:extLst>
            </p:cNvPr>
            <p:cNvSpPr/>
            <p:nvPr/>
          </p:nvSpPr>
          <p:spPr>
            <a:xfrm>
              <a:off x="1367908" y="264318"/>
              <a:ext cx="5240061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r>
                <a:rPr lang="ko-KR" altLang="en-US" sz="32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사례 분석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C76BCCA-C5F6-1DED-4436-25FB49DEFAF6}"/>
                </a:ext>
              </a:extLst>
            </p:cNvPr>
            <p:cNvSpPr/>
            <p:nvPr/>
          </p:nvSpPr>
          <p:spPr>
            <a:xfrm>
              <a:off x="342892" y="264318"/>
              <a:ext cx="900000" cy="900000"/>
            </a:xfrm>
            <a:prstGeom prst="rect">
              <a:avLst/>
            </a:prstGeom>
            <a:solidFill>
              <a:srgbClr val="5B69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2</a:t>
              </a:r>
              <a:endParaRPr lang="ko-KR" altLang="en-US" sz="4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50A5E6-84FD-7077-3247-E8B69433D43F}"/>
              </a:ext>
            </a:extLst>
          </p:cNvPr>
          <p:cNvGrpSpPr/>
          <p:nvPr/>
        </p:nvGrpSpPr>
        <p:grpSpPr>
          <a:xfrm>
            <a:off x="795063" y="1828800"/>
            <a:ext cx="11396937" cy="3352521"/>
            <a:chOff x="795063" y="1792224"/>
            <a:chExt cx="11396937" cy="33525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61E950B-3E81-F195-37D9-A2477310E7FD}"/>
                </a:ext>
              </a:extLst>
            </p:cNvPr>
            <p:cNvSpPr txBox="1"/>
            <p:nvPr/>
          </p:nvSpPr>
          <p:spPr>
            <a:xfrm>
              <a:off x="795063" y="1792224"/>
              <a:ext cx="5759356" cy="3352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기존 사례의 특징</a:t>
              </a:r>
              <a:endPara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유료 </a:t>
              </a:r>
              <a:r>
                <a:rPr lang="en-US" altLang="ko-KR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(1</a:t>
              </a:r>
              <a:r>
                <a:rPr lang="ko-KR" altLang="en-US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년 </a:t>
              </a:r>
              <a:r>
                <a:rPr lang="en-US" altLang="ko-KR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44,000</a:t>
              </a:r>
              <a:r>
                <a:rPr lang="ko-KR" altLang="en-US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원</a:t>
              </a:r>
              <a:r>
                <a:rPr lang="en-US" altLang="ko-KR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)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과목별 분류를 수동으로 해야 함</a:t>
              </a:r>
              <a:endPara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사진을 파일별로 분류하는 기능이 없음</a:t>
              </a:r>
              <a:endPara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오답노트 생성 시 사진의 크기가 매우 큼</a:t>
              </a:r>
              <a:endPara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1E92BD5-96DA-3D01-54ED-2694B7C002C2}"/>
                </a:ext>
              </a:extLst>
            </p:cNvPr>
            <p:cNvCxnSpPr>
              <a:cxnSpLocks/>
            </p:cNvCxnSpPr>
            <p:nvPr/>
          </p:nvCxnSpPr>
          <p:spPr>
            <a:xfrm>
              <a:off x="6203290" y="1792224"/>
              <a:ext cx="0" cy="3013862"/>
            </a:xfrm>
            <a:prstGeom prst="line">
              <a:avLst/>
            </a:prstGeom>
            <a:ln w="57150">
              <a:solidFill>
                <a:srgbClr val="5B69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E365CE-04C8-468E-5B22-A9D20CFC40DF}"/>
                </a:ext>
              </a:extLst>
            </p:cNvPr>
            <p:cNvSpPr txBox="1"/>
            <p:nvPr/>
          </p:nvSpPr>
          <p:spPr>
            <a:xfrm>
              <a:off x="6432644" y="1792224"/>
              <a:ext cx="5759356" cy="3352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우리 앱</a:t>
              </a:r>
              <a:r>
                <a:rPr lang="en-US" altLang="ko-KR" sz="240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!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저렴한 가격으로 이용 가능</a:t>
              </a:r>
              <a:endPara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과목별 분류 자동화</a:t>
              </a:r>
              <a:endPara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사진을 파일별로 관리</a:t>
              </a:r>
              <a:r>
                <a:rPr lang="en-US" altLang="ko-KR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자동으로 정리</a:t>
              </a:r>
              <a:endPara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좌우에 하나씩 배치 </a:t>
              </a:r>
              <a:r>
                <a:rPr lang="en-US" altLang="ko-KR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</a:t>
              </a:r>
              <a:r>
                <a:rPr lang="ko-KR" altLang="en-US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수능처럼</a:t>
              </a:r>
              <a:r>
                <a:rPr lang="en-US" altLang="ko-KR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,,)</a:t>
              </a: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endPara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5581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F6AD8-960C-0392-EDD6-1306BD244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28504E1-6815-C81B-360A-58C0A5A9FD10}"/>
              </a:ext>
            </a:extLst>
          </p:cNvPr>
          <p:cNvGrpSpPr/>
          <p:nvPr/>
        </p:nvGrpSpPr>
        <p:grpSpPr>
          <a:xfrm>
            <a:off x="557204" y="500004"/>
            <a:ext cx="6265077" cy="900000"/>
            <a:chOff x="342892" y="264318"/>
            <a:chExt cx="6265077" cy="90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7DD6B6-4E40-03A5-D7F3-1AE634299795}"/>
                </a:ext>
              </a:extLst>
            </p:cNvPr>
            <p:cNvSpPr/>
            <p:nvPr/>
          </p:nvSpPr>
          <p:spPr>
            <a:xfrm>
              <a:off x="1367908" y="264318"/>
              <a:ext cx="5240061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r>
                <a:rPr lang="ko-KR" altLang="en-US" sz="32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구현 방법 </a:t>
              </a:r>
              <a:r>
                <a:rPr lang="en-US" altLang="ko-KR" sz="32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/ </a:t>
              </a:r>
              <a:r>
                <a:rPr lang="ko-KR" altLang="en-US" sz="32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개발 환경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FE1A5B-5DB8-5A98-DD40-9E8D758C0F40}"/>
                </a:ext>
              </a:extLst>
            </p:cNvPr>
            <p:cNvSpPr/>
            <p:nvPr/>
          </p:nvSpPr>
          <p:spPr>
            <a:xfrm>
              <a:off x="342892" y="264318"/>
              <a:ext cx="900000" cy="900000"/>
            </a:xfrm>
            <a:prstGeom prst="rect">
              <a:avLst/>
            </a:prstGeom>
            <a:solidFill>
              <a:srgbClr val="5B69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3</a:t>
              </a:r>
              <a:endParaRPr lang="ko-KR" altLang="en-US" sz="4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F160562-ED28-BB44-C8E8-C0D5402BB27F}"/>
              </a:ext>
            </a:extLst>
          </p:cNvPr>
          <p:cNvSpPr txBox="1"/>
          <p:nvPr/>
        </p:nvSpPr>
        <p:spPr>
          <a:xfrm>
            <a:off x="557204" y="1538638"/>
            <a:ext cx="8759428" cy="513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시스템 개요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91FFB2-D1C8-D6A5-EEB0-35EEB1BAE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73" y="1704859"/>
            <a:ext cx="7135453" cy="492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1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0DB11-54D0-FA20-BF6B-8571D7E51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59ADE8D-95BF-61E8-A4DC-81299D767AE5}"/>
              </a:ext>
            </a:extLst>
          </p:cNvPr>
          <p:cNvGrpSpPr/>
          <p:nvPr/>
        </p:nvGrpSpPr>
        <p:grpSpPr>
          <a:xfrm>
            <a:off x="557204" y="500004"/>
            <a:ext cx="6265077" cy="900000"/>
            <a:chOff x="342892" y="264318"/>
            <a:chExt cx="6265077" cy="90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DB0645F-DC55-2F4B-536F-0CF47A03C729}"/>
                </a:ext>
              </a:extLst>
            </p:cNvPr>
            <p:cNvSpPr/>
            <p:nvPr/>
          </p:nvSpPr>
          <p:spPr>
            <a:xfrm>
              <a:off x="1367908" y="264318"/>
              <a:ext cx="5240061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r>
                <a:rPr lang="ko-KR" altLang="en-US" sz="32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구현 방법 </a:t>
              </a:r>
              <a:r>
                <a:rPr lang="en-US" altLang="ko-KR" sz="32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/ </a:t>
              </a:r>
              <a:r>
                <a:rPr lang="ko-KR" altLang="en-US" sz="32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개발 환경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2E884B4-348E-9E83-E2BF-F8C3A599FA9D}"/>
                </a:ext>
              </a:extLst>
            </p:cNvPr>
            <p:cNvSpPr/>
            <p:nvPr/>
          </p:nvSpPr>
          <p:spPr>
            <a:xfrm>
              <a:off x="342892" y="264318"/>
              <a:ext cx="900000" cy="900000"/>
            </a:xfrm>
            <a:prstGeom prst="rect">
              <a:avLst/>
            </a:prstGeom>
            <a:solidFill>
              <a:srgbClr val="5B69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3</a:t>
              </a:r>
              <a:endParaRPr lang="ko-KR" altLang="en-US" sz="4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B0193E-00D2-699F-76FD-5B6DD6BA39C0}"/>
              </a:ext>
            </a:extLst>
          </p:cNvPr>
          <p:cNvSpPr/>
          <p:nvPr/>
        </p:nvSpPr>
        <p:spPr>
          <a:xfrm>
            <a:off x="1262292" y="1652227"/>
            <a:ext cx="9667415" cy="4332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Front-end</a:t>
            </a:r>
            <a:endParaRPr lang="en-US" altLang="ko-KR" sz="24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Flutter</a:t>
            </a: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이용해서 </a:t>
            </a:r>
            <a:r>
              <a:rPr lang="en-US" altLang="ko-KR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iOS</a:t>
            </a: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</a:t>
            </a:r>
            <a:r>
              <a:rPr lang="en-US" altLang="ko-KR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Android</a:t>
            </a: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에서 모두 작동하는 앱을 개발할 것임</a:t>
            </a:r>
            <a:r>
              <a:rPr lang="en-US" altLang="ko-KR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UI,</a:t>
            </a: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사진촬영</a:t>
            </a:r>
            <a:r>
              <a:rPr lang="en-US" altLang="ko-KR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업로드</a:t>
            </a:r>
            <a:r>
              <a:rPr lang="en-US" altLang="ko-KR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오답노트 저장</a:t>
            </a:r>
            <a:r>
              <a:rPr lang="en-US" altLang="ko-KR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파일 열람 등의 기능을 구현</a:t>
            </a:r>
            <a:endParaRPr lang="en-US" altLang="ko-KR" sz="24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API</a:t>
            </a: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요청하여 선택한 사진을 서버에 전송하고</a:t>
            </a:r>
            <a:r>
              <a:rPr lang="en-US" altLang="ko-KR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4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백엔드에서</a:t>
            </a: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처리한 정보를 </a:t>
            </a:r>
            <a:br>
              <a:rPr lang="en-US" altLang="ko-KR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받아 나머지 작업 처리</a:t>
            </a:r>
            <a:endParaRPr lang="en-US" altLang="ko-KR" sz="24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25000"/>
              </a:lnSpc>
              <a:buFontTx/>
              <a:buChar char="-"/>
            </a:pPr>
            <a:endParaRPr lang="en-US" altLang="ko-KR" sz="24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01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6DE30-55D4-79AC-77B4-F45A55119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BBE4C95-ACE4-4303-D612-C41C0ADFB4EB}"/>
              </a:ext>
            </a:extLst>
          </p:cNvPr>
          <p:cNvGrpSpPr/>
          <p:nvPr/>
        </p:nvGrpSpPr>
        <p:grpSpPr>
          <a:xfrm>
            <a:off x="557204" y="500004"/>
            <a:ext cx="6265077" cy="900000"/>
            <a:chOff x="342892" y="264318"/>
            <a:chExt cx="6265077" cy="90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626B95C-C9FC-3015-8EE9-7B0DE3A1894F}"/>
                </a:ext>
              </a:extLst>
            </p:cNvPr>
            <p:cNvSpPr/>
            <p:nvPr/>
          </p:nvSpPr>
          <p:spPr>
            <a:xfrm>
              <a:off x="1367908" y="264318"/>
              <a:ext cx="5240061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r>
                <a:rPr lang="ko-KR" altLang="en-US" sz="32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구현 방법 </a:t>
              </a:r>
              <a:r>
                <a:rPr lang="en-US" altLang="ko-KR" sz="32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/ </a:t>
              </a:r>
              <a:r>
                <a:rPr lang="ko-KR" altLang="en-US" sz="32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개발 환경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12216AC-F7C8-20F0-AE36-871C86404517}"/>
                </a:ext>
              </a:extLst>
            </p:cNvPr>
            <p:cNvSpPr/>
            <p:nvPr/>
          </p:nvSpPr>
          <p:spPr>
            <a:xfrm>
              <a:off x="342892" y="264318"/>
              <a:ext cx="900000" cy="900000"/>
            </a:xfrm>
            <a:prstGeom prst="rect">
              <a:avLst/>
            </a:prstGeom>
            <a:solidFill>
              <a:srgbClr val="5B69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3</a:t>
              </a:r>
              <a:endParaRPr lang="ko-KR" altLang="en-US" sz="4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8CDFB7-7C2F-5A7D-6D15-2E258EA4DE36}"/>
              </a:ext>
            </a:extLst>
          </p:cNvPr>
          <p:cNvSpPr/>
          <p:nvPr/>
        </p:nvSpPr>
        <p:spPr>
          <a:xfrm>
            <a:off x="1262292" y="1652227"/>
            <a:ext cx="9667415" cy="4332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Back-end</a:t>
            </a:r>
          </a:p>
          <a:p>
            <a:pPr marL="342900" indent="-342900">
              <a:lnSpc>
                <a:spcPct val="125000"/>
              </a:lnSpc>
              <a:buFontTx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 라이브러리 </a:t>
            </a:r>
            <a:r>
              <a:rPr lang="en-US" altLang="ko-KR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Flask, </a:t>
            </a:r>
            <a:r>
              <a:rPr lang="en-US" altLang="ko-KR" sz="24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Pytesseract</a:t>
            </a:r>
            <a:r>
              <a:rPr lang="en-US" altLang="ko-KR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TensorFlow, </a:t>
            </a:r>
            <a:r>
              <a:rPr lang="en-US" altLang="ko-KR" sz="24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Keras</a:t>
            </a:r>
            <a:endParaRPr lang="en-US" altLang="ko-KR" sz="24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25000"/>
              </a:lnSpc>
              <a:buFontTx/>
              <a:buChar char="-"/>
            </a:pPr>
            <a:r>
              <a:rPr lang="en-US" altLang="ko-KR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Flask</a:t>
            </a: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이용하여 서버 구축 후</a:t>
            </a:r>
            <a:r>
              <a:rPr lang="en-US" altLang="ko-KR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 기능 구현</a:t>
            </a:r>
            <a:endParaRPr lang="en-US" altLang="ko-KR" sz="24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25000"/>
              </a:lnSpc>
              <a:buFontTx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필기 제거 기능</a:t>
            </a:r>
            <a:endParaRPr lang="en-US" altLang="ko-KR" sz="24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>
              <a:lnSpc>
                <a:spcPct val="125000"/>
              </a:lnSpc>
              <a:buFontTx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오픈소스로 </a:t>
            </a:r>
            <a:r>
              <a:rPr lang="ko-KR" altLang="en-US" sz="24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개발되어있는</a:t>
            </a: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PaperCleaner</a:t>
            </a: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수정 </a:t>
            </a:r>
            <a:r>
              <a:rPr lang="en-US" altLang="ko-KR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· </a:t>
            </a: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보완하여 사용</a:t>
            </a:r>
            <a:endParaRPr lang="en-US" altLang="ko-KR" sz="24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25000"/>
              </a:lnSpc>
              <a:buFontTx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과목별 분류</a:t>
            </a:r>
            <a:endParaRPr lang="en-US" altLang="ko-KR" sz="24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>
              <a:lnSpc>
                <a:spcPct val="125000"/>
              </a:lnSpc>
              <a:buFontTx/>
              <a:buChar char="-"/>
            </a:pPr>
            <a:r>
              <a:rPr lang="en-US" altLang="ko-KR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OCR</a:t>
            </a: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기능으로 문제의 텍스트 추출</a:t>
            </a:r>
            <a:endParaRPr lang="en-US" altLang="ko-KR" sz="24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>
              <a:lnSpc>
                <a:spcPct val="125000"/>
              </a:lnSpc>
              <a:buFontTx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추출한 텍스트를 자연어 처리의 </a:t>
            </a:r>
            <a:r>
              <a:rPr lang="en-US" altLang="ko-KR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LSTM</a:t>
            </a: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모델로 분류 </a:t>
            </a:r>
            <a:r>
              <a:rPr lang="en-US" altLang="ko-KR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 </a:t>
            </a: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저장</a:t>
            </a:r>
            <a:endParaRPr lang="en-US" altLang="ko-KR" sz="24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lnSpc>
                <a:spcPct val="125000"/>
              </a:lnSpc>
              <a:buFontTx/>
              <a:buChar char="-"/>
            </a:pP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오답노트</a:t>
            </a:r>
            <a:endParaRPr lang="en-US" altLang="ko-KR" sz="24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800100" lvl="1" indent="-342900">
              <a:lnSpc>
                <a:spcPct val="125000"/>
              </a:lnSpc>
              <a:buFontTx/>
              <a:buChar char="-"/>
            </a:pPr>
            <a:r>
              <a:rPr lang="ko-KR" altLang="en-US" sz="240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파이썬의</a:t>
            </a: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PIL</a:t>
            </a: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라이브러리로 사진을 </a:t>
            </a:r>
            <a:r>
              <a:rPr lang="en-US" altLang="ko-KR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A4</a:t>
            </a:r>
            <a:r>
              <a:rPr lang="ko-KR" altLang="en-US" sz="24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사이즈의 백지에 좌우로 배치</a:t>
            </a:r>
            <a:endParaRPr lang="en-US" altLang="ko-KR" sz="240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538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F577D30-284C-4B69-3C45-054F4ECD3AD7}"/>
              </a:ext>
            </a:extLst>
          </p:cNvPr>
          <p:cNvGrpSpPr/>
          <p:nvPr/>
        </p:nvGrpSpPr>
        <p:grpSpPr>
          <a:xfrm>
            <a:off x="5277321" y="2979000"/>
            <a:ext cx="1637357" cy="900000"/>
            <a:chOff x="5286859" y="2631502"/>
            <a:chExt cx="1637357" cy="900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A84AC08-76B7-663E-9F81-C8C4B66EE253}"/>
                </a:ext>
              </a:extLst>
            </p:cNvPr>
            <p:cNvSpPr/>
            <p:nvPr/>
          </p:nvSpPr>
          <p:spPr>
            <a:xfrm>
              <a:off x="6311876" y="2631502"/>
              <a:ext cx="612340" cy="9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r>
                <a:rPr lang="en-US" altLang="ko-KR" sz="32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UI</a:t>
              </a:r>
              <a:endParaRPr lang="ko-KR" altLang="en-US" sz="3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4F0E2A3-C1D1-17EF-E47F-0FBD2EFAF0A9}"/>
                </a:ext>
              </a:extLst>
            </p:cNvPr>
            <p:cNvSpPr/>
            <p:nvPr/>
          </p:nvSpPr>
          <p:spPr>
            <a:xfrm>
              <a:off x="5286859" y="2631502"/>
              <a:ext cx="900000" cy="900000"/>
            </a:xfrm>
            <a:prstGeom prst="rect">
              <a:avLst/>
            </a:prstGeom>
            <a:solidFill>
              <a:srgbClr val="5B69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3</a:t>
              </a:r>
              <a:endParaRPr lang="ko-KR" altLang="en-US" sz="4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6095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337</Words>
  <Application>Microsoft Office PowerPoint</Application>
  <PresentationFormat>와이드스크린</PresentationFormat>
  <Paragraphs>86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에스코어 드림 8 Heavy</vt:lpstr>
      <vt:lpstr>Pretendard Medium</vt:lpstr>
      <vt:lpstr>Pretendard Light</vt:lpstr>
      <vt:lpstr>Pretendard ExtraBold</vt:lpstr>
      <vt:lpstr>맑은 고딕</vt:lpstr>
      <vt:lpstr>Pretendard SemiBold</vt:lpstr>
      <vt:lpstr>에스코어 드림 6 Bold</vt:lpstr>
      <vt:lpstr>에스코어 드림 4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인성 정</dc:creator>
  <cp:lastModifiedBy>인성 정</cp:lastModifiedBy>
  <cp:revision>14</cp:revision>
  <dcterms:created xsi:type="dcterms:W3CDTF">2024-09-30T16:33:53Z</dcterms:created>
  <dcterms:modified xsi:type="dcterms:W3CDTF">2024-10-18T07:36:54Z</dcterms:modified>
</cp:coreProperties>
</file>